
<file path=[Content_Types].xml><?xml version="1.0" encoding="utf-8"?>
<Types xmlns="http://schemas.openxmlformats.org/package/2006/content-types"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notesSlides/notesSlide3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notesSlides/notesSlide4.xml" ContentType="application/vnd.openxmlformats-officedocument.presentationml.notes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Default Extension="pdf" ContentType="application/pdf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9"/>
  </p:notesMasterIdLst>
  <p:sldIdLst>
    <p:sldId id="257" r:id="rId2"/>
    <p:sldId id="258" r:id="rId3"/>
    <p:sldId id="263" r:id="rId4"/>
    <p:sldId id="262" r:id="rId5"/>
    <p:sldId id="264" r:id="rId6"/>
    <p:sldId id="261" r:id="rId7"/>
    <p:sldId id="265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371F41"/>
    <a:srgbClr val="21596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7027" autoAdjust="0"/>
  </p:normalViewPr>
  <p:slideViewPr>
    <p:cSldViewPr snapToGrid="0" snapToObjects="1" showGuides="1">
      <p:cViewPr>
        <p:scale>
          <a:sx n="100" d="100"/>
          <a:sy n="100" d="100"/>
        </p:scale>
        <p:origin x="-480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67410C-9D05-8A47-9E62-AA301E1EFEB2}" type="datetimeFigureOut">
              <a:rPr lang="en-US" smtClean="0"/>
              <a:pPr/>
              <a:t>1/27/17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15060-916C-6F4E-B1A8-84D28111948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25F12-C39B-9A4E-999C-FAE08702D15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We love the idea of building an in-store</a:t>
            </a:r>
            <a:r>
              <a:rPr lang="en-US" baseline="0" dirty="0" smtClean="0"/>
              <a:t> experience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Have a lot of really great, exciting ideas that would not only be very memorable but would extend beyond the confines of the tasting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But with only a small number of events, big ideas wouldn’t have the big impact needed to justify a big investment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Not to mention that an </a:t>
            </a:r>
            <a:r>
              <a:rPr lang="en-US" dirty="0" smtClean="0"/>
              <a:t>in-store experience also means talking to fewer people which would results in lower sales which would actuall</a:t>
            </a:r>
            <a:r>
              <a:rPr lang="en-US" baseline="0" dirty="0" smtClean="0"/>
              <a:t>y hurt the brand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15060-916C-6F4E-B1A8-84D28111948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We love the idea of building an in-store</a:t>
            </a:r>
            <a:r>
              <a:rPr lang="en-US" baseline="0" dirty="0" smtClean="0"/>
              <a:t> experience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Have a lot of really great, exciting ideas that would not only be very memorable but would extend beyond the confines of the tasting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But with only a small number of events, big ideas wouldn’t have the big impact needed to justify a big investment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Not to mention that an </a:t>
            </a:r>
            <a:r>
              <a:rPr lang="en-US" dirty="0" smtClean="0"/>
              <a:t>in-store experience also means talking to fewer people which would results in lower sales which would actuall</a:t>
            </a:r>
            <a:r>
              <a:rPr lang="en-US" baseline="0" dirty="0" smtClean="0"/>
              <a:t>y hurt the brand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15060-916C-6F4E-B1A8-84D28111948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15060-916C-6F4E-B1A8-84D28111948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15060-916C-6F4E-B1A8-84D28111948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0C3A1-3F0D-2242-919E-2F57D9418238}" type="datetimeFigureOut">
              <a:rPr lang="en-US" smtClean="0"/>
              <a:pPr/>
              <a:t>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EF0B8-CED9-DF4C-B307-2C2E0C0AC1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0C3A1-3F0D-2242-919E-2F57D9418238}" type="datetimeFigureOut">
              <a:rPr lang="en-US" smtClean="0"/>
              <a:pPr/>
              <a:t>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EF0B8-CED9-DF4C-B307-2C2E0C0AC1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0C3A1-3F0D-2242-919E-2F57D9418238}" type="datetimeFigureOut">
              <a:rPr lang="en-US" smtClean="0"/>
              <a:pPr/>
              <a:t>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EF0B8-CED9-DF4C-B307-2C2E0C0AC1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0C3A1-3F0D-2242-919E-2F57D9418238}" type="datetimeFigureOut">
              <a:rPr lang="en-US" smtClean="0"/>
              <a:pPr/>
              <a:t>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EF0B8-CED9-DF4C-B307-2C2E0C0AC1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0C3A1-3F0D-2242-919E-2F57D9418238}" type="datetimeFigureOut">
              <a:rPr lang="en-US" smtClean="0"/>
              <a:pPr/>
              <a:t>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EF0B8-CED9-DF4C-B307-2C2E0C0AC1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0C3A1-3F0D-2242-919E-2F57D9418238}" type="datetimeFigureOut">
              <a:rPr lang="en-US" smtClean="0"/>
              <a:pPr/>
              <a:t>1/27/17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EF0B8-CED9-DF4C-B307-2C2E0C0AC1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0C3A1-3F0D-2242-919E-2F57D9418238}" type="datetimeFigureOut">
              <a:rPr lang="en-US" smtClean="0"/>
              <a:pPr/>
              <a:t>1/27/17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EF0B8-CED9-DF4C-B307-2C2E0C0AC1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0C3A1-3F0D-2242-919E-2F57D9418238}" type="datetimeFigureOut">
              <a:rPr lang="en-US" smtClean="0"/>
              <a:pPr/>
              <a:t>1/27/17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EF0B8-CED9-DF4C-B307-2C2E0C0AC1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0C3A1-3F0D-2242-919E-2F57D9418238}" type="datetimeFigureOut">
              <a:rPr lang="en-US" smtClean="0"/>
              <a:pPr/>
              <a:t>1/27/17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EF0B8-CED9-DF4C-B307-2C2E0C0AC1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0C3A1-3F0D-2242-919E-2F57D9418238}" type="datetimeFigureOut">
              <a:rPr lang="en-US" smtClean="0"/>
              <a:pPr/>
              <a:t>1/27/17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EF0B8-CED9-DF4C-B307-2C2E0C0AC1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0C3A1-3F0D-2242-919E-2F57D9418238}" type="datetimeFigureOut">
              <a:rPr lang="en-US" smtClean="0"/>
              <a:pPr/>
              <a:t>1/27/17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EF0B8-CED9-DF4C-B307-2C2E0C0AC1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0C3A1-3F0D-2242-919E-2F57D9418238}" type="datetimeFigureOut">
              <a:rPr lang="en-US" smtClean="0"/>
              <a:pPr/>
              <a:t>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EF0B8-CED9-DF4C-B307-2C2E0C0AC1B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df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nigma Ink Droplet.jpeg"/>
          <p:cNvPicPr>
            <a:picLocks noChangeAspect="1"/>
          </p:cNvPicPr>
          <p:nvPr/>
        </p:nvPicPr>
        <p:blipFill>
          <a:blip r:embed="rId3">
            <a:alphaModFix amt="25000"/>
          </a:blip>
          <a:srcRect l="8333" r="83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429000"/>
            <a:ext cx="9144000" cy="175107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000" dirty="0" smtClean="0">
                <a:solidFill>
                  <a:srgbClr val="000000"/>
                </a:solidFill>
                <a:latin typeface="Baskerville"/>
                <a:cs typeface="Baskerville"/>
              </a:rPr>
              <a:t>2017 ENIGMA ENHANCED </a:t>
            </a:r>
            <a:br>
              <a:rPr lang="en-US" sz="4000" dirty="0" smtClean="0">
                <a:solidFill>
                  <a:srgbClr val="000000"/>
                </a:solidFill>
                <a:latin typeface="Baskerville"/>
                <a:cs typeface="Baskerville"/>
              </a:rPr>
            </a:br>
            <a:r>
              <a:rPr lang="en-US" sz="4000" dirty="0" smtClean="0">
                <a:solidFill>
                  <a:srgbClr val="000000"/>
                </a:solidFill>
                <a:latin typeface="Baskerville"/>
                <a:cs typeface="Baskerville"/>
              </a:rPr>
              <a:t>TASTING PROGRAM</a:t>
            </a:r>
          </a:p>
        </p:txBody>
      </p:sp>
      <p:pic>
        <p:nvPicPr>
          <p:cNvPr id="5" name="Picture 4" descr="MouseLogoFinal.ai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l="22817" t="31955" r="22622" b="3914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5"/>
              <a:srcRect l="22817" t="31955" r="22622" b="39144"/>
              <a:stretch>
                <a:fillRect/>
              </a:stretch>
            </p:blipFill>
          </mc:Fallback>
        </mc:AlternateContent>
        <p:spPr>
          <a:xfrm>
            <a:off x="2839398" y="2241000"/>
            <a:ext cx="3465203" cy="118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nigma Ink Droplet.jpeg"/>
          <p:cNvPicPr>
            <a:picLocks noChangeAspect="1"/>
          </p:cNvPicPr>
          <p:nvPr/>
        </p:nvPicPr>
        <p:blipFill>
          <a:blip r:embed="rId2">
            <a:alphaModFix amt="25000"/>
          </a:blip>
          <a:srcRect l="8333" r="8333"/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0528" y="431800"/>
            <a:ext cx="8263471" cy="6426200"/>
          </a:xfrm>
          <a:prstGeom prst="rect">
            <a:avLst/>
          </a:prstGeom>
          <a:noFill/>
        </p:spPr>
        <p:txBody>
          <a:bodyPr wrap="square" lIns="216000" rIns="216000" rtlCol="0" anchor="ctr">
            <a:noAutofit/>
          </a:bodyPr>
          <a:lstStyle/>
          <a:p>
            <a:pPr marL="366713" indent="-366713"/>
            <a:r>
              <a:rPr lang="en-US" sz="2000" b="1" dirty="0" smtClean="0">
                <a:latin typeface="Baskerville"/>
                <a:cs typeface="Baskerville"/>
              </a:rPr>
              <a:t>The Inspiration</a:t>
            </a:r>
          </a:p>
          <a:p>
            <a:pPr marL="366713" indent="-366713">
              <a:buClr>
                <a:schemeClr val="tx1"/>
              </a:buClr>
              <a:buFont typeface="Arial"/>
              <a:buChar char="•"/>
            </a:pPr>
            <a:r>
              <a:rPr lang="en-US" sz="2000" dirty="0" smtClean="0">
                <a:latin typeface="Baskerville"/>
                <a:cs typeface="Baskerville"/>
              </a:rPr>
              <a:t>The perfect wine for the premium wine </a:t>
            </a:r>
            <a:r>
              <a:rPr lang="en-US" sz="2000" b="1" dirty="0" smtClean="0">
                <a:solidFill>
                  <a:srgbClr val="215968"/>
                </a:solidFill>
                <a:latin typeface="Baskerville"/>
                <a:cs typeface="Baskerville"/>
              </a:rPr>
              <a:t>treasure hunter</a:t>
            </a:r>
          </a:p>
          <a:p>
            <a:pPr marL="366713" indent="-366713">
              <a:buClr>
                <a:schemeClr val="tx1"/>
              </a:buClr>
              <a:buFont typeface="Arial"/>
              <a:buChar char="•"/>
            </a:pPr>
            <a:r>
              <a:rPr lang="en-US" sz="2000" dirty="0" smtClean="0">
                <a:latin typeface="Baskerville"/>
                <a:cs typeface="Baskerville"/>
              </a:rPr>
              <a:t>Enigma </a:t>
            </a:r>
            <a:r>
              <a:rPr lang="en-US" sz="2000" b="1" dirty="0" smtClean="0">
                <a:solidFill>
                  <a:srgbClr val="215968"/>
                </a:solidFill>
                <a:latin typeface="Baskerville"/>
                <a:cs typeface="Baskerville"/>
              </a:rPr>
              <a:t>exceeds expectations</a:t>
            </a:r>
            <a:r>
              <a:rPr lang="en-US" sz="2000" dirty="0" smtClean="0">
                <a:latin typeface="Baskerville"/>
                <a:cs typeface="Baskerville"/>
              </a:rPr>
              <a:t> in both taste and price</a:t>
            </a:r>
          </a:p>
          <a:p>
            <a:pPr marL="366713" indent="-366713">
              <a:buClr>
                <a:schemeClr val="tx1"/>
              </a:buClr>
              <a:buFont typeface="Arial"/>
              <a:buChar char="•"/>
            </a:pPr>
            <a:r>
              <a:rPr lang="en-US" sz="2000" b="1" dirty="0" smtClean="0">
                <a:solidFill>
                  <a:srgbClr val="215968"/>
                </a:solidFill>
                <a:latin typeface="Baskerville"/>
                <a:cs typeface="Baskerville"/>
              </a:rPr>
              <a:t>First it intrigues you, then it surprises and delights you</a:t>
            </a:r>
          </a:p>
          <a:p>
            <a:pPr marL="366713" indent="-366713">
              <a:buClr>
                <a:schemeClr val="tx1"/>
              </a:buClr>
              <a:buFont typeface="Arial"/>
              <a:buChar char="•"/>
            </a:pPr>
            <a:r>
              <a:rPr lang="en-US" sz="2000" dirty="0" smtClean="0">
                <a:latin typeface="Baskerville"/>
                <a:cs typeface="Baskerville"/>
              </a:rPr>
              <a:t>Enigma is a ‘find’ </a:t>
            </a:r>
            <a:r>
              <a:rPr lang="en-US" sz="2000" b="1" dirty="0" smtClean="0">
                <a:solidFill>
                  <a:srgbClr val="215968"/>
                </a:solidFill>
                <a:latin typeface="Baskerville"/>
                <a:cs typeface="Baskerville"/>
              </a:rPr>
              <a:t>worth sharing with friends</a:t>
            </a:r>
          </a:p>
          <a:p>
            <a:pPr marL="366713" indent="-366713"/>
            <a:endParaRPr lang="en-US" sz="2000" b="1" dirty="0" smtClean="0">
              <a:latin typeface="Baskerville"/>
              <a:cs typeface="Baskerville"/>
            </a:endParaRPr>
          </a:p>
          <a:p>
            <a:pPr marL="366713" indent="-366713"/>
            <a:r>
              <a:rPr lang="en-US" sz="2000" b="1" dirty="0" smtClean="0">
                <a:latin typeface="Baskerville"/>
                <a:cs typeface="Baskerville"/>
              </a:rPr>
              <a:t>Goals for 2017</a:t>
            </a:r>
          </a:p>
          <a:p>
            <a:pPr marL="366713" indent="-366713">
              <a:buFont typeface="Arial"/>
              <a:buChar char="•"/>
            </a:pPr>
            <a:r>
              <a:rPr lang="en-US" sz="2000" dirty="0" smtClean="0">
                <a:latin typeface="Baskerville"/>
                <a:cs typeface="Baskerville"/>
              </a:rPr>
              <a:t>Drive trial in store while focusing on sales</a:t>
            </a:r>
          </a:p>
          <a:p>
            <a:pPr marL="366713" indent="-366713">
              <a:buFont typeface="Arial"/>
              <a:buChar char="•"/>
            </a:pPr>
            <a:r>
              <a:rPr lang="en-US" sz="2000" dirty="0" smtClean="0">
                <a:latin typeface="Baskerville"/>
                <a:cs typeface="Baskerville"/>
              </a:rPr>
              <a:t>Communicate the brand essence while tasting the product</a:t>
            </a:r>
          </a:p>
          <a:p>
            <a:pPr marL="366713" indent="-366713">
              <a:buFont typeface="Arial"/>
              <a:buChar char="•"/>
            </a:pPr>
            <a:r>
              <a:rPr lang="en-US" sz="2000" dirty="0" smtClean="0">
                <a:latin typeface="Baskerville"/>
                <a:cs typeface="Baskerville"/>
              </a:rPr>
              <a:t>Increase trial by creating an experience</a:t>
            </a:r>
          </a:p>
          <a:p>
            <a:pPr marL="366713" indent="-366713">
              <a:buFont typeface="Arial"/>
              <a:buChar char="•"/>
            </a:pPr>
            <a:r>
              <a:rPr lang="en-US" sz="2000" dirty="0" smtClean="0">
                <a:latin typeface="Baskerville"/>
                <a:cs typeface="Baskerville"/>
              </a:rPr>
              <a:t>Increase conversion rates by 10-15%</a:t>
            </a:r>
          </a:p>
          <a:p>
            <a:pPr marL="366713" indent="-366713"/>
            <a:endParaRPr lang="en-US" sz="2000" dirty="0" smtClean="0">
              <a:latin typeface="Baskerville"/>
              <a:cs typeface="Baskerville"/>
            </a:endParaRPr>
          </a:p>
          <a:p>
            <a:pPr marL="366713" indent="-366713"/>
            <a:r>
              <a:rPr lang="en-US" sz="2000" b="1" dirty="0" smtClean="0">
                <a:latin typeface="Baskerville"/>
                <a:cs typeface="Baskerville"/>
              </a:rPr>
              <a:t>Execution</a:t>
            </a:r>
          </a:p>
          <a:p>
            <a:pPr marL="366713" indent="-366713">
              <a:buFont typeface="Arial"/>
              <a:buChar char="•"/>
            </a:pPr>
            <a:r>
              <a:rPr lang="en-US" sz="2000" dirty="0" smtClean="0">
                <a:latin typeface="Baskerville"/>
                <a:cs typeface="Baskerville"/>
              </a:rPr>
              <a:t>30-40 Events in total </a:t>
            </a:r>
          </a:p>
          <a:p>
            <a:pPr marL="823913" lvl="1" indent="-366713">
              <a:buFont typeface="Arial"/>
              <a:buChar char="•"/>
            </a:pPr>
            <a:r>
              <a:rPr lang="en-US" sz="2000" dirty="0" smtClean="0">
                <a:latin typeface="Baskerville"/>
                <a:cs typeface="Baskerville"/>
              </a:rPr>
              <a:t>5 British Columbia + 10 Alberta + 10-20 Ontario + 5 Quebec</a:t>
            </a:r>
          </a:p>
          <a:p>
            <a:pPr marL="823913" lvl="1" indent="-366713">
              <a:buFont typeface="Arial"/>
              <a:buChar char="•"/>
            </a:pPr>
            <a:r>
              <a:rPr lang="en-US" sz="2000" dirty="0" smtClean="0">
                <a:latin typeface="Baskerville"/>
                <a:cs typeface="Baskerville"/>
              </a:rPr>
              <a:t>February/March (Easter), May (Mother’s Day) &amp; Holiday</a:t>
            </a:r>
          </a:p>
          <a:p>
            <a:pPr marL="366713" indent="-366713">
              <a:buFont typeface="Arial"/>
              <a:buChar char="•"/>
            </a:pPr>
            <a:r>
              <a:rPr lang="en-US" sz="2000" dirty="0" smtClean="0">
                <a:latin typeface="Baskerville"/>
                <a:cs typeface="Baskerville"/>
              </a:rPr>
              <a:t>$450/Tasting target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 rot="16200000">
            <a:off x="-2988736" y="2988736"/>
            <a:ext cx="6858000" cy="880528"/>
          </a:xfrm>
          <a:prstGeom prst="rect">
            <a:avLst/>
          </a:prstGeom>
          <a:solidFill>
            <a:srgbClr val="371F4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skerville"/>
                <a:ea typeface="+mj-ea"/>
                <a:cs typeface="Baskerville"/>
              </a:rPr>
              <a:t>The Focus</a:t>
            </a:r>
            <a:endParaRPr kumimoji="0" lang="en-US" sz="4400" b="0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skerville"/>
              <a:ea typeface="+mj-ea"/>
              <a:cs typeface="Baskerville"/>
            </a:endParaRPr>
          </a:p>
        </p:txBody>
      </p:sp>
      <p:sp>
        <p:nvSpPr>
          <p:cNvPr id="8" name="Rectangle 7"/>
          <p:cNvSpPr/>
          <p:nvPr/>
        </p:nvSpPr>
        <p:spPr>
          <a:xfrm rot="5400000">
            <a:off x="4131734" y="-4131736"/>
            <a:ext cx="880529" cy="9143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nigma Ink Droplet.jpeg"/>
          <p:cNvPicPr>
            <a:picLocks noChangeAspect="1"/>
          </p:cNvPicPr>
          <p:nvPr/>
        </p:nvPicPr>
        <p:blipFill>
          <a:blip r:embed="rId2">
            <a:alphaModFix amt="25000"/>
          </a:blip>
          <a:srcRect l="8333" r="83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" y="0"/>
            <a:ext cx="9143998" cy="88052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i="1" dirty="0" smtClean="0">
                <a:latin typeface="Baskerville"/>
                <a:ea typeface="+mj-ea"/>
                <a:cs typeface="Baskerville"/>
              </a:rPr>
              <a:t>How </a:t>
            </a:r>
            <a:r>
              <a:rPr kumimoji="0" lang="en-US" sz="4400" b="0" i="1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Baskerville"/>
                <a:ea typeface="+mj-ea"/>
                <a:cs typeface="Baskerville"/>
              </a:rPr>
              <a:t>Intriguing…</a:t>
            </a:r>
            <a:endParaRPr kumimoji="0" lang="en-US" sz="4400" b="0" i="1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Baskerville"/>
              <a:ea typeface="+mj-ea"/>
              <a:cs typeface="Baskervill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880528"/>
            <a:ext cx="9144000" cy="5977472"/>
          </a:xfrm>
          <a:prstGeom prst="rect">
            <a:avLst/>
          </a:prstGeom>
          <a:noFill/>
        </p:spPr>
        <p:txBody>
          <a:bodyPr wrap="square" lIns="216000" rIns="216000" rtlCol="0" anchor="ctr">
            <a:noAutofit/>
          </a:bodyPr>
          <a:lstStyle/>
          <a:p>
            <a:pPr marL="366713" indent="-366713" algn="ctr">
              <a:spcAft>
                <a:spcPts val="1800"/>
              </a:spcAft>
            </a:pPr>
            <a:r>
              <a:rPr lang="en-US" sz="2800" dirty="0" smtClean="0">
                <a:latin typeface="Baskerville"/>
                <a:cs typeface="Baskerville"/>
              </a:rPr>
              <a:t>It is the beginning of eternity, </a:t>
            </a:r>
          </a:p>
          <a:p>
            <a:pPr marL="366713" indent="-366713" algn="ctr">
              <a:spcAft>
                <a:spcPts val="1800"/>
              </a:spcAft>
            </a:pPr>
            <a:r>
              <a:rPr lang="en-US" sz="2800" dirty="0" smtClean="0">
                <a:latin typeface="Baskerville"/>
                <a:cs typeface="Baskerville"/>
              </a:rPr>
              <a:t>the end of time and space, </a:t>
            </a:r>
          </a:p>
          <a:p>
            <a:pPr marL="366713" indent="-366713" algn="ctr">
              <a:spcAft>
                <a:spcPts val="1800"/>
              </a:spcAft>
            </a:pPr>
            <a:r>
              <a:rPr lang="en-US" sz="2800" dirty="0" smtClean="0">
                <a:latin typeface="Baskerville"/>
                <a:cs typeface="Baskerville"/>
              </a:rPr>
              <a:t>the beginning of the end </a:t>
            </a:r>
          </a:p>
          <a:p>
            <a:pPr marL="366713" indent="-366713" algn="ctr">
              <a:spcAft>
                <a:spcPts val="1800"/>
              </a:spcAft>
            </a:pPr>
            <a:r>
              <a:rPr lang="en-US" sz="2800" dirty="0" smtClean="0">
                <a:latin typeface="Baskerville"/>
                <a:cs typeface="Baskerville"/>
              </a:rPr>
              <a:t>and the end of the human race…</a:t>
            </a:r>
          </a:p>
          <a:p>
            <a:pPr marL="366713" indent="-366713" algn="ctr">
              <a:spcAft>
                <a:spcPts val="1800"/>
              </a:spcAft>
            </a:pPr>
            <a:r>
              <a:rPr lang="en-US" sz="2800" dirty="0" smtClean="0">
                <a:latin typeface="Baskerville"/>
                <a:cs typeface="Baskerville"/>
              </a:rPr>
              <a:t>What is it?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80528" y="880528"/>
            <a:ext cx="8263469" cy="2548472"/>
          </a:xfrm>
          <a:prstGeom prst="rect">
            <a:avLst/>
          </a:prstGeom>
          <a:noFill/>
        </p:spPr>
        <p:txBody>
          <a:bodyPr wrap="square" lIns="216000" rIns="216000" rtlCol="0" anchor="ctr">
            <a:noAutofit/>
          </a:bodyPr>
          <a:lstStyle/>
          <a:p>
            <a:pPr marL="366713" indent="-366713">
              <a:spcAft>
                <a:spcPts val="1200"/>
              </a:spcAft>
              <a:buFont typeface="Arial"/>
              <a:buChar char="•"/>
            </a:pPr>
            <a:r>
              <a:rPr lang="en-US" sz="2000" dirty="0" smtClean="0">
                <a:latin typeface="Baskerville"/>
                <a:cs typeface="Baskerville"/>
              </a:rPr>
              <a:t>Create an eye-catching and plentiful bottle display, attracting guests to the tasting.</a:t>
            </a:r>
          </a:p>
          <a:p>
            <a:pPr marL="366713" indent="-366713">
              <a:spcAft>
                <a:spcPts val="1200"/>
              </a:spcAft>
              <a:buFont typeface="Arial"/>
              <a:buChar char="•"/>
            </a:pPr>
            <a:r>
              <a:rPr lang="en-US" sz="2000" dirty="0" smtClean="0">
                <a:latin typeface="Baskerville"/>
                <a:cs typeface="Baskerville"/>
              </a:rPr>
              <a:t>Place an easel-back with the riddle alongside the food component to immediately intrigue the consumer.</a:t>
            </a:r>
          </a:p>
          <a:p>
            <a:pPr marL="366713" indent="-366713">
              <a:spcAft>
                <a:spcPts val="1200"/>
              </a:spcAft>
              <a:buFont typeface="Arial"/>
              <a:buChar char="•"/>
            </a:pPr>
            <a:r>
              <a:rPr lang="en-US" sz="2000" dirty="0" smtClean="0">
                <a:latin typeface="Baskerville"/>
                <a:cs typeface="Baskerville"/>
              </a:rPr>
              <a:t>Place one bottle of each varietal at the centre with a “</a:t>
            </a:r>
            <a:r>
              <a:rPr lang="en-US" sz="2000" i="1" dirty="0" smtClean="0">
                <a:latin typeface="Baskerville"/>
                <a:cs typeface="Baskerville"/>
              </a:rPr>
              <a:t>How Intriguing…”</a:t>
            </a:r>
            <a:r>
              <a:rPr lang="en-US" sz="2000" dirty="0" smtClean="0">
                <a:latin typeface="Baskerville"/>
                <a:cs typeface="Baskerville"/>
              </a:rPr>
              <a:t> neck tag that reveals the price of the wine on the other side.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 rot="16200000">
            <a:off x="-2988736" y="2988736"/>
            <a:ext cx="6858000" cy="880528"/>
          </a:xfrm>
          <a:prstGeom prst="rect">
            <a:avLst/>
          </a:prstGeom>
          <a:solidFill>
            <a:srgbClr val="371F4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skerville"/>
                <a:ea typeface="+mj-ea"/>
                <a:cs typeface="Baskerville"/>
              </a:rPr>
              <a:t>The Concept</a:t>
            </a:r>
            <a:endParaRPr kumimoji="0" lang="en-US" sz="4400" b="0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skerville"/>
              <a:ea typeface="+mj-ea"/>
              <a:cs typeface="Baskerville"/>
            </a:endParaRPr>
          </a:p>
        </p:txBody>
      </p:sp>
      <p:sp>
        <p:nvSpPr>
          <p:cNvPr id="10" name="Rectangle 9"/>
          <p:cNvSpPr/>
          <p:nvPr/>
        </p:nvSpPr>
        <p:spPr>
          <a:xfrm rot="5400000">
            <a:off x="4131734" y="-4131736"/>
            <a:ext cx="880529" cy="9143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061937.JPG"/>
          <p:cNvPicPr>
            <a:picLocks noChangeAspect="1"/>
          </p:cNvPicPr>
          <p:nvPr/>
        </p:nvPicPr>
        <p:blipFill>
          <a:blip r:embed="rId3">
            <a:lum/>
          </a:blip>
          <a:srcRect l="48092" t="9702" r="9293" b="9331"/>
          <a:stretch>
            <a:fillRect/>
          </a:stretch>
        </p:blipFill>
        <p:spPr>
          <a:xfrm rot="5400000">
            <a:off x="3297761" y="1011764"/>
            <a:ext cx="3429000" cy="826347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nigma Ink Droplet.jpeg"/>
          <p:cNvPicPr>
            <a:picLocks noChangeAspect="1"/>
          </p:cNvPicPr>
          <p:nvPr/>
        </p:nvPicPr>
        <p:blipFill>
          <a:blip r:embed="rId3">
            <a:alphaModFix amt="25000"/>
          </a:blip>
          <a:srcRect l="8333" r="8333"/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0528" y="880528"/>
            <a:ext cx="8263469" cy="5977473"/>
          </a:xfrm>
          <a:prstGeom prst="rect">
            <a:avLst/>
          </a:prstGeom>
          <a:noFill/>
        </p:spPr>
        <p:txBody>
          <a:bodyPr wrap="square" lIns="216000" rIns="216000" rtlCol="0" anchor="ctr">
            <a:noAutofit/>
          </a:bodyPr>
          <a:lstStyle/>
          <a:p>
            <a:pPr marL="366713" indent="-366713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Baskerville"/>
                <a:cs typeface="Baskerville"/>
              </a:rPr>
              <a:t>The BA will engage every customer as they walk in.</a:t>
            </a:r>
          </a:p>
          <a:p>
            <a:pPr marL="366713" indent="-366713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Baskerville"/>
                <a:cs typeface="Baskerville"/>
              </a:rPr>
              <a:t>They will ask, “</a:t>
            </a:r>
            <a:r>
              <a:rPr lang="en-US" sz="2000" i="1" dirty="0" smtClean="0">
                <a:latin typeface="Baskerville"/>
                <a:cs typeface="Baskerville"/>
              </a:rPr>
              <a:t>Are you on the hunt for a premium tasting wine at an affordable price?</a:t>
            </a:r>
            <a:r>
              <a:rPr lang="en-US" sz="2000" dirty="0" smtClean="0">
                <a:latin typeface="Baskerville"/>
                <a:cs typeface="Baskerville"/>
              </a:rPr>
              <a:t>”, while nodding to subtly influence the guest’s response.</a:t>
            </a:r>
          </a:p>
          <a:p>
            <a:pPr marL="366713" indent="-366713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Baskerville"/>
                <a:cs typeface="Baskerville"/>
              </a:rPr>
              <a:t>The BA will share the flavour profile of the wine while the customer enjoys their sample.</a:t>
            </a:r>
          </a:p>
          <a:p>
            <a:pPr marL="366713" indent="-366713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Baskerville"/>
                <a:cs typeface="Baskerville"/>
              </a:rPr>
              <a:t>The customer, reaching for their food sample, is immediately intrigued by the riddle - </a:t>
            </a:r>
            <a:r>
              <a:rPr lang="en-US" sz="2000" i="1" dirty="0" smtClean="0">
                <a:latin typeface="Baskerville"/>
                <a:cs typeface="Baskerville"/>
              </a:rPr>
              <a:t>what could the answer be?</a:t>
            </a:r>
            <a:endParaRPr lang="en-US" sz="2000" dirty="0" smtClean="0">
              <a:latin typeface="Baskerville"/>
              <a:cs typeface="Baskerville"/>
            </a:endParaRPr>
          </a:p>
          <a:p>
            <a:pPr marL="366713" indent="-366713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Baskerville"/>
                <a:cs typeface="Baskerville"/>
              </a:rPr>
              <a:t>The customer will be asked to guess the price of the wine and will be surprised and delighted when the BA reveals the true price on the neck tag.</a:t>
            </a:r>
          </a:p>
          <a:p>
            <a:pPr marL="366713" indent="-366713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Baskerville"/>
                <a:cs typeface="Baskerville"/>
              </a:rPr>
              <a:t>The BA will close the sale by extending the customer a bottle, sharing the LTO (if applicable) to create a sense of urgency to purchase. </a:t>
            </a:r>
          </a:p>
          <a:p>
            <a:pPr marL="823913" lvl="1" indent="-366713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Baskerville"/>
                <a:cs typeface="Baskerville"/>
              </a:rPr>
              <a:t>And, (oh how delightful!) they will receive this branded aroma/flavour wheel as a unique gift with purchase!</a:t>
            </a:r>
          </a:p>
          <a:p>
            <a:pPr marL="823913" lvl="1" indent="-366713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Baskerville"/>
                <a:cs typeface="Baskerville"/>
              </a:rPr>
              <a:t>The riddle will be printed on the back of the wheel so that they can share it with their friends.</a:t>
            </a:r>
          </a:p>
          <a:p>
            <a:pPr marL="823913" lvl="1" indent="-366713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Baskerville"/>
                <a:cs typeface="Baskerville"/>
              </a:rPr>
              <a:t>Share your answer on </a:t>
            </a:r>
            <a:r>
              <a:rPr lang="en-US" sz="2000" dirty="0" err="1" smtClean="0">
                <a:latin typeface="Baskerville"/>
                <a:cs typeface="Baskerville"/>
              </a:rPr>
              <a:t>Facebook</a:t>
            </a:r>
            <a:r>
              <a:rPr lang="en-US" sz="2000" dirty="0" smtClean="0">
                <a:latin typeface="Baskerville"/>
                <a:cs typeface="Baskerville"/>
              </a:rPr>
              <a:t>/Instagram for a sweet surprise!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 rot="16200000">
            <a:off x="-2988736" y="2988736"/>
            <a:ext cx="6858000" cy="880528"/>
          </a:xfrm>
          <a:prstGeom prst="rect">
            <a:avLst/>
          </a:prstGeom>
          <a:solidFill>
            <a:srgbClr val="371F4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skerville"/>
                <a:ea typeface="+mj-ea"/>
                <a:cs typeface="Baskerville"/>
              </a:rPr>
              <a:t>The Execution</a:t>
            </a:r>
            <a:endParaRPr kumimoji="0" lang="en-US" sz="4400" b="0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skerville"/>
              <a:ea typeface="+mj-ea"/>
              <a:cs typeface="Baskerville"/>
            </a:endParaRPr>
          </a:p>
        </p:txBody>
      </p:sp>
      <p:sp>
        <p:nvSpPr>
          <p:cNvPr id="9" name="Rectangle 8"/>
          <p:cNvSpPr/>
          <p:nvPr/>
        </p:nvSpPr>
        <p:spPr>
          <a:xfrm rot="5400000">
            <a:off x="4131734" y="-4131736"/>
            <a:ext cx="880529" cy="9143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6156000" y="3870000"/>
            <a:ext cx="2988000" cy="298800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smtClean="0">
                <a:solidFill>
                  <a:srgbClr val="000000"/>
                </a:solidFill>
                <a:latin typeface="Baskerville"/>
                <a:cs typeface="Baskerville"/>
              </a:rPr>
              <a:t>It is the beginning of eternity,</a:t>
            </a:r>
            <a:br>
              <a:rPr lang="en-US" sz="1400" i="1" dirty="0" smtClean="0">
                <a:solidFill>
                  <a:srgbClr val="000000"/>
                </a:solidFill>
                <a:latin typeface="Baskerville"/>
                <a:cs typeface="Baskerville"/>
              </a:rPr>
            </a:br>
            <a:r>
              <a:rPr lang="en-US" sz="1400" i="1" dirty="0" smtClean="0">
                <a:solidFill>
                  <a:srgbClr val="000000"/>
                </a:solidFill>
                <a:latin typeface="Baskerville"/>
                <a:cs typeface="Baskerville"/>
              </a:rPr>
              <a:t>the end of time and space,</a:t>
            </a:r>
            <a:br>
              <a:rPr lang="en-US" sz="1400" i="1" dirty="0" smtClean="0">
                <a:solidFill>
                  <a:srgbClr val="000000"/>
                </a:solidFill>
                <a:latin typeface="Baskerville"/>
                <a:cs typeface="Baskerville"/>
              </a:rPr>
            </a:br>
            <a:r>
              <a:rPr lang="en-US" sz="1400" i="1" dirty="0" smtClean="0">
                <a:solidFill>
                  <a:srgbClr val="000000"/>
                </a:solidFill>
                <a:latin typeface="Baskerville"/>
                <a:cs typeface="Baskerville"/>
              </a:rPr>
              <a:t>the beginning of the end,</a:t>
            </a:r>
            <a:br>
              <a:rPr lang="en-US" sz="1400" i="1" dirty="0" smtClean="0">
                <a:solidFill>
                  <a:srgbClr val="000000"/>
                </a:solidFill>
                <a:latin typeface="Baskerville"/>
                <a:cs typeface="Baskerville"/>
              </a:rPr>
            </a:br>
            <a:r>
              <a:rPr lang="en-US" sz="1400" i="1" dirty="0" smtClean="0">
                <a:solidFill>
                  <a:srgbClr val="000000"/>
                </a:solidFill>
                <a:latin typeface="Baskerville"/>
                <a:cs typeface="Baskerville"/>
              </a:rPr>
              <a:t>and the end of the human race.</a:t>
            </a:r>
            <a:br>
              <a:rPr lang="en-US" sz="1400" i="1" dirty="0" smtClean="0">
                <a:solidFill>
                  <a:srgbClr val="000000"/>
                </a:solidFill>
                <a:latin typeface="Baskerville"/>
                <a:cs typeface="Baskerville"/>
              </a:rPr>
            </a:br>
            <a:r>
              <a:rPr lang="en-US" sz="1400" i="1" dirty="0" smtClean="0">
                <a:solidFill>
                  <a:srgbClr val="000000"/>
                </a:solidFill>
                <a:latin typeface="Baskerville"/>
                <a:cs typeface="Baskerville"/>
              </a:rPr>
              <a:t>What is it?</a:t>
            </a:r>
          </a:p>
          <a:p>
            <a:pPr algn="ctr"/>
            <a:endParaRPr lang="en-US" sz="1400" i="1" dirty="0" smtClean="0">
              <a:solidFill>
                <a:srgbClr val="000000"/>
              </a:solidFill>
              <a:latin typeface="Baskerville"/>
              <a:cs typeface="Baskerville"/>
            </a:endParaRPr>
          </a:p>
          <a:p>
            <a:pPr algn="ctr"/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Enigma Wine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enigmawine_ca</a:t>
            </a:r>
            <a:endParaRPr lang="en-US" sz="1400" dirty="0">
              <a:solidFill>
                <a:srgbClr val="000000"/>
              </a:solidFill>
              <a:latin typeface="Baskerville"/>
              <a:cs typeface="Baskerville"/>
            </a:endParaRPr>
          </a:p>
        </p:txBody>
      </p:sp>
      <p:pic>
        <p:nvPicPr>
          <p:cNvPr id="20" name="Picture 19" descr="cabernet-bottle.png"/>
          <p:cNvPicPr>
            <a:picLocks noChangeAspect="1"/>
          </p:cNvPicPr>
          <p:nvPr/>
        </p:nvPicPr>
        <p:blipFill>
          <a:blip r:embed="rId3"/>
          <a:srcRect l="3188"/>
          <a:stretch>
            <a:fillRect/>
          </a:stretch>
        </p:blipFill>
        <p:spPr>
          <a:xfrm>
            <a:off x="191969" y="882001"/>
            <a:ext cx="3471300" cy="5976000"/>
          </a:xfrm>
          <a:prstGeom prst="rect">
            <a:avLst/>
          </a:prstGeom>
        </p:spPr>
      </p:pic>
      <p:pic>
        <p:nvPicPr>
          <p:cNvPr id="14" name="Picture 13" descr="Screen Shot 2017-01-25 at 12.34.29 PM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DFEFC"/>
              </a:clrFrom>
              <a:clrTo>
                <a:srgbClr val="FDFEFC">
                  <a:alpha val="0"/>
                </a:srgbClr>
              </a:clrTo>
            </a:clrChange>
          </a:blip>
          <a:srcRect l="10672" t="22487"/>
          <a:stretch>
            <a:fillRect/>
          </a:stretch>
        </p:blipFill>
        <p:spPr>
          <a:xfrm>
            <a:off x="4174018" y="882000"/>
            <a:ext cx="2108982" cy="2988000"/>
          </a:xfrm>
          <a:prstGeom prst="snip1Rect">
            <a:avLst>
              <a:gd name="adj" fmla="val 50000"/>
            </a:avLst>
          </a:prstGeom>
          <a:noFill/>
        </p:spPr>
      </p:pic>
      <p:pic>
        <p:nvPicPr>
          <p:cNvPr id="15" name="Picture 14" descr="Wine-Aroma-Flavor-Chart-Wheel.jpeg"/>
          <p:cNvPicPr>
            <a:picLocks noChangeAspect="1"/>
          </p:cNvPicPr>
          <p:nvPr/>
        </p:nvPicPr>
        <p:blipFill>
          <a:blip r:embed="rId5"/>
          <a:srcRect l="2051" t="14190" r="1443" b="13856"/>
          <a:stretch>
            <a:fillRect/>
          </a:stretch>
        </p:blipFill>
        <p:spPr>
          <a:xfrm>
            <a:off x="6156000" y="882000"/>
            <a:ext cx="2983142" cy="2988000"/>
          </a:xfrm>
          <a:prstGeom prst="ellipse">
            <a:avLst/>
          </a:prstGeom>
        </p:spPr>
      </p:pic>
      <p:pic>
        <p:nvPicPr>
          <p:cNvPr id="18" name="Picture 17" descr="1485394961_facebook-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6669" y="5800400"/>
            <a:ext cx="215997" cy="215997"/>
          </a:xfrm>
          <a:prstGeom prst="rect">
            <a:avLst/>
          </a:prstGeom>
        </p:spPr>
      </p:pic>
      <p:pic>
        <p:nvPicPr>
          <p:cNvPr id="19" name="Picture 18" descr="1485395036_038_011_instagram_mobile_photo_network_android_materi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3166" y="6016397"/>
            <a:ext cx="216000" cy="216000"/>
          </a:xfrm>
          <a:prstGeom prst="rect">
            <a:avLst/>
          </a:prstGeom>
        </p:spPr>
      </p:pic>
      <p:pic>
        <p:nvPicPr>
          <p:cNvPr id="21" name="Picture 20" descr="Screen Shot 2017-01-25 at 12.34.29 PM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DFEFC"/>
              </a:clrFrom>
              <a:clrTo>
                <a:srgbClr val="FDFEFC">
                  <a:alpha val="0"/>
                </a:srgbClr>
              </a:clrTo>
            </a:clrChange>
          </a:blip>
          <a:srcRect l="10672" t="22487"/>
          <a:stretch>
            <a:fillRect/>
          </a:stretch>
        </p:blipFill>
        <p:spPr>
          <a:xfrm flipH="1">
            <a:off x="4174018" y="3870000"/>
            <a:ext cx="2108982" cy="2988000"/>
          </a:xfrm>
          <a:prstGeom prst="snip1Rect">
            <a:avLst>
              <a:gd name="adj" fmla="val 50000"/>
            </a:avLst>
          </a:prstGeom>
          <a:noFill/>
        </p:spPr>
      </p:pic>
      <p:pic>
        <p:nvPicPr>
          <p:cNvPr id="22" name="Picture 21" descr="chardonnay-bottl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9269" y="882001"/>
            <a:ext cx="3585599" cy="597599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 rot="4499142">
            <a:off x="4219723" y="2170325"/>
            <a:ext cx="2087098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i="1" dirty="0" smtClean="0">
                <a:latin typeface="Garamond"/>
                <a:cs typeface="Garamond"/>
              </a:rPr>
              <a:t>How Intriguing…</a:t>
            </a:r>
            <a:endParaRPr lang="en-US" sz="2400" i="1" dirty="0">
              <a:latin typeface="Garamond"/>
              <a:cs typeface="Garamond"/>
            </a:endParaRPr>
          </a:p>
        </p:txBody>
      </p:sp>
      <p:sp>
        <p:nvSpPr>
          <p:cNvPr id="24" name="TextBox 23"/>
          <p:cNvSpPr txBox="1"/>
          <p:nvPr/>
        </p:nvSpPr>
        <p:spPr>
          <a:xfrm rot="17100858" flipH="1">
            <a:off x="4431203" y="5322737"/>
            <a:ext cx="161909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i="1" dirty="0" smtClean="0">
                <a:latin typeface="Garamond"/>
                <a:cs typeface="Garamond"/>
              </a:rPr>
              <a:t>Only $13.95!</a:t>
            </a:r>
            <a:endParaRPr lang="en-US" sz="2400" i="1" dirty="0">
              <a:latin typeface="Garamond"/>
              <a:cs typeface="Garamond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 rot="16200000">
            <a:off x="-2987266" y="2988737"/>
            <a:ext cx="6858000" cy="880528"/>
          </a:xfrm>
          <a:prstGeom prst="rect">
            <a:avLst/>
          </a:prstGeom>
          <a:solidFill>
            <a:srgbClr val="371F4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skerville"/>
                <a:ea typeface="+mj-ea"/>
                <a:cs typeface="Baskerville"/>
              </a:rPr>
              <a:t>The Visual</a:t>
            </a:r>
            <a:endParaRPr kumimoji="0" lang="en-US" sz="4400" b="0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skerville"/>
              <a:ea typeface="+mj-ea"/>
              <a:cs typeface="Baskerville"/>
            </a:endParaRPr>
          </a:p>
        </p:txBody>
      </p:sp>
      <p:sp>
        <p:nvSpPr>
          <p:cNvPr id="16" name="Rectangle 15"/>
          <p:cNvSpPr/>
          <p:nvPr/>
        </p:nvSpPr>
        <p:spPr>
          <a:xfrm rot="5400000">
            <a:off x="4131734" y="-4131736"/>
            <a:ext cx="880529" cy="9143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 rot="16200000">
            <a:off x="-2988736" y="2988736"/>
            <a:ext cx="6858000" cy="880528"/>
          </a:xfrm>
          <a:prstGeom prst="rect">
            <a:avLst/>
          </a:prstGeom>
          <a:solidFill>
            <a:srgbClr val="371F4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skerville"/>
                <a:ea typeface="+mj-ea"/>
                <a:cs typeface="Baskerville"/>
              </a:rPr>
              <a:t>PR Stunt</a:t>
            </a:r>
            <a:endParaRPr kumimoji="0" lang="en-US" sz="4400" b="0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skerville"/>
              <a:ea typeface="+mj-ea"/>
              <a:cs typeface="Baskerville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0529" y="2747428"/>
            <a:ext cx="4130967" cy="4110572"/>
          </a:xfrm>
          <a:prstGeom prst="rect">
            <a:avLst/>
          </a:prstGeom>
          <a:noFill/>
        </p:spPr>
        <p:txBody>
          <a:bodyPr wrap="square" lIns="216000" rIns="216000" rtlCol="0" anchor="ctr">
            <a:noAutofit/>
          </a:bodyPr>
          <a:lstStyle/>
          <a:p>
            <a:pPr algn="dist">
              <a:spcAft>
                <a:spcPts val="1200"/>
              </a:spcAft>
            </a:pPr>
            <a:r>
              <a:rPr lang="en-US" sz="2400" dirty="0" smtClean="0">
                <a:latin typeface="Baskerville"/>
                <a:cs typeface="Baskerville"/>
              </a:rPr>
              <a:t>Treasure Found at the LCBO</a:t>
            </a:r>
          </a:p>
          <a:p>
            <a:pPr algn="just">
              <a:spcAft>
                <a:spcPts val="1200"/>
              </a:spcAft>
            </a:pPr>
            <a:r>
              <a:rPr lang="en-US" sz="1400" dirty="0" smtClean="0">
                <a:latin typeface="Baskerville"/>
                <a:cs typeface="Baskerville"/>
              </a:rPr>
              <a:t>People were lined up this morning at the </a:t>
            </a:r>
            <a:r>
              <a:rPr lang="en-US" sz="1400" dirty="0" err="1" smtClean="0">
                <a:latin typeface="Baskerville"/>
                <a:cs typeface="Baskerville"/>
              </a:rPr>
              <a:t>Summerhill</a:t>
            </a:r>
            <a:r>
              <a:rPr lang="en-US" sz="1400" dirty="0" smtClean="0">
                <a:latin typeface="Baskerville"/>
                <a:cs typeface="Baskerville"/>
              </a:rPr>
              <a:t> LCBO to pick up a bottle of Enigma wine from California. With people on the hunt for a premium wine at a value price, it’s not difficult to understand the buzz about this wine.</a:t>
            </a:r>
          </a:p>
          <a:p>
            <a:pPr algn="just">
              <a:spcAft>
                <a:spcPts val="1200"/>
              </a:spcAft>
            </a:pPr>
            <a:r>
              <a:rPr lang="en-US" sz="1400" dirty="0" smtClean="0">
                <a:latin typeface="Baskerville"/>
                <a:cs typeface="Baskerville"/>
              </a:rPr>
              <a:t>“I am always looking for a great tasting wine without the big price tag,” said one customer who had been waiting in line since 8:30AM. “Enigma is a real treasure and I only hope they don’t run out any time soon. I’ll probably buy a couple of cases.”</a:t>
            </a:r>
          </a:p>
          <a:p>
            <a:pPr algn="just">
              <a:spcAft>
                <a:spcPts val="1200"/>
              </a:spcAft>
            </a:pPr>
            <a:r>
              <a:rPr lang="en-US" sz="1400" dirty="0" smtClean="0">
                <a:latin typeface="Baskerville"/>
                <a:cs typeface="Baskerville"/>
              </a:rPr>
              <a:t>Enigma wines can be found in the California section at the LCBO for only $13.95 per 750mL bottle. But you should move quickly - it’s on limited time offer for only $11.95 until the end of the week.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89296" y="880528"/>
            <a:ext cx="3772494" cy="579746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lIns="216000" rIns="216000" rtlCol="0" anchor="ctr">
            <a:noAutofit/>
          </a:bodyPr>
          <a:lstStyle/>
          <a:p>
            <a:pPr marL="366713" indent="-366713"/>
            <a:r>
              <a:rPr lang="en-US" sz="2000" b="1" dirty="0" smtClean="0">
                <a:latin typeface="Baskerville"/>
                <a:cs typeface="Baskerville"/>
              </a:rPr>
              <a:t>Amplification</a:t>
            </a:r>
          </a:p>
          <a:p>
            <a:pPr marL="188913" indent="-188913">
              <a:buFont typeface="Arial"/>
              <a:buChar char="•"/>
            </a:pPr>
            <a:r>
              <a:rPr lang="en-US" sz="2000" dirty="0" smtClean="0">
                <a:latin typeface="Baskerville"/>
                <a:cs typeface="Baskerville"/>
              </a:rPr>
              <a:t>Onsite camera/media</a:t>
            </a:r>
          </a:p>
          <a:p>
            <a:pPr marL="188913" indent="-188913">
              <a:buFont typeface="Arial"/>
              <a:buChar char="•"/>
            </a:pPr>
            <a:r>
              <a:rPr lang="en-US" sz="2000" dirty="0" smtClean="0">
                <a:latin typeface="Baskerville"/>
                <a:cs typeface="Baskerville"/>
              </a:rPr>
              <a:t>Digital influencer campaign</a:t>
            </a:r>
          </a:p>
          <a:p>
            <a:pPr marL="188913" indent="-188913">
              <a:buFont typeface="Arial"/>
              <a:buChar char="•"/>
            </a:pPr>
            <a:r>
              <a:rPr lang="en-US" sz="2000" dirty="0" smtClean="0">
                <a:latin typeface="Baskerville"/>
                <a:cs typeface="Baskerville"/>
              </a:rPr>
              <a:t>Social media channels (Twitter, Instagram, </a:t>
            </a:r>
            <a:r>
              <a:rPr lang="en-US" sz="2000" dirty="0" err="1" smtClean="0">
                <a:latin typeface="Baskerville"/>
                <a:cs typeface="Baskerville"/>
              </a:rPr>
              <a:t>Facebook</a:t>
            </a:r>
            <a:r>
              <a:rPr lang="en-US" sz="2000" dirty="0" smtClean="0">
                <a:latin typeface="Baskerville"/>
                <a:cs typeface="Baskerville"/>
              </a:rPr>
              <a:t>)</a:t>
            </a:r>
          </a:p>
          <a:p>
            <a:pPr marL="188913" indent="-188913">
              <a:buFont typeface="Arial"/>
              <a:buChar char="•"/>
            </a:pPr>
            <a:r>
              <a:rPr lang="en-US" sz="2000" dirty="0" smtClean="0">
                <a:latin typeface="Baskerville"/>
                <a:cs typeface="Baskerville"/>
              </a:rPr>
              <a:t>Newspaper (METRO)</a:t>
            </a:r>
          </a:p>
          <a:p>
            <a:pPr marL="188913" indent="-188913">
              <a:buFont typeface="Arial"/>
              <a:buChar char="•"/>
            </a:pPr>
            <a:r>
              <a:rPr lang="en-US" sz="2000" dirty="0" smtClean="0">
                <a:latin typeface="Baskerville"/>
                <a:cs typeface="Baskerville"/>
              </a:rPr>
              <a:t>Radio (send bottles and story to hosts)</a:t>
            </a:r>
          </a:p>
          <a:p>
            <a:pPr marL="366713" indent="-366713"/>
            <a:endParaRPr lang="en-US" sz="2000" dirty="0" smtClean="0">
              <a:latin typeface="Baskerville"/>
              <a:cs typeface="Baskerville"/>
            </a:endParaRPr>
          </a:p>
          <a:p>
            <a:pPr marL="366713" indent="-366713"/>
            <a:r>
              <a:rPr lang="en-US" sz="2000" b="1" dirty="0" smtClean="0">
                <a:latin typeface="Baskerville"/>
                <a:cs typeface="Baskerville"/>
              </a:rPr>
              <a:t>Other Extensions:</a:t>
            </a:r>
          </a:p>
          <a:p>
            <a:pPr marL="177800" indent="-177800">
              <a:buFont typeface="Arial"/>
              <a:buChar char="•"/>
            </a:pPr>
            <a:r>
              <a:rPr lang="en-US" sz="2000" dirty="0" smtClean="0">
                <a:latin typeface="Baskerville"/>
                <a:cs typeface="Baskerville"/>
              </a:rPr>
              <a:t>Canadian Special Events Magazine</a:t>
            </a:r>
          </a:p>
          <a:p>
            <a:pPr marL="177800" indent="-177800">
              <a:buFont typeface="Arial"/>
              <a:buChar char="•"/>
            </a:pPr>
            <a:r>
              <a:rPr lang="en-US" sz="2000" dirty="0" smtClean="0">
                <a:latin typeface="Baskerville"/>
                <a:cs typeface="Baskerville"/>
              </a:rPr>
              <a:t>Lioness Women’s Club</a:t>
            </a:r>
          </a:p>
          <a:p>
            <a:pPr marL="177800" indent="-177800">
              <a:buFont typeface="Arial"/>
              <a:buChar char="•"/>
            </a:pPr>
            <a:r>
              <a:rPr lang="en-US" sz="2000" dirty="0" smtClean="0">
                <a:latin typeface="Baskerville"/>
                <a:cs typeface="Baskerville"/>
              </a:rPr>
              <a:t>Huffington Post</a:t>
            </a:r>
          </a:p>
          <a:p>
            <a:pPr marL="177800" indent="-177800">
              <a:buFont typeface="Arial"/>
              <a:buChar char="•"/>
            </a:pPr>
            <a:r>
              <a:rPr lang="en-US" sz="2000" dirty="0" smtClean="0">
                <a:latin typeface="Baskerville"/>
                <a:cs typeface="Baskerville"/>
              </a:rPr>
              <a:t>Cambria</a:t>
            </a:r>
          </a:p>
          <a:p>
            <a:pPr marL="177800" indent="-177800">
              <a:buFont typeface="Arial"/>
              <a:buChar char="•"/>
            </a:pPr>
            <a:r>
              <a:rPr lang="en-US" sz="2000" dirty="0" smtClean="0">
                <a:latin typeface="Baskerville"/>
                <a:cs typeface="Baskerville"/>
              </a:rPr>
              <a:t>Glen </a:t>
            </a:r>
            <a:r>
              <a:rPr lang="en-US" sz="2000" dirty="0" err="1" smtClean="0">
                <a:latin typeface="Baskerville"/>
                <a:cs typeface="Baskerville"/>
              </a:rPr>
              <a:t>Peloso</a:t>
            </a:r>
            <a:r>
              <a:rPr lang="en-US" sz="2000" dirty="0" smtClean="0">
                <a:latin typeface="Baskerville"/>
                <a:cs typeface="Baskerville"/>
              </a:rPr>
              <a:t> celebrity designer social media</a:t>
            </a:r>
          </a:p>
          <a:p>
            <a:pPr marL="177800" indent="-177800">
              <a:buFont typeface="Arial"/>
              <a:buChar char="•"/>
            </a:pPr>
            <a:r>
              <a:rPr lang="en-US" sz="2000" dirty="0" smtClean="0">
                <a:latin typeface="Baskerville"/>
                <a:cs typeface="Baskerville"/>
              </a:rPr>
              <a:t>Personal social media channels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529" y="423328"/>
            <a:ext cx="4130967" cy="23241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 rot="5400000">
            <a:off x="4131734" y="-4131736"/>
            <a:ext cx="880529" cy="9143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allAtOnce"/>
      <p:bldP spid="27" grpId="0" build="allAtOnce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850</Words>
  <Application>Microsoft Macintosh PowerPoint</Application>
  <PresentationFormat>On-screen Show (4:3)</PresentationFormat>
  <Paragraphs>78</Paragraphs>
  <Slides>7</Slides>
  <Notes>5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Emilija Babich</dc:creator>
  <cp:lastModifiedBy>Emilija Babich</cp:lastModifiedBy>
  <cp:revision>37</cp:revision>
  <dcterms:created xsi:type="dcterms:W3CDTF">2017-01-27T20:49:48Z</dcterms:created>
  <dcterms:modified xsi:type="dcterms:W3CDTF">2017-01-27T21:04:59Z</dcterms:modified>
</cp:coreProperties>
</file>